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313" r:id="rId4"/>
    <p:sldId id="314" r:id="rId5"/>
    <p:sldId id="315" r:id="rId6"/>
    <p:sldId id="304" r:id="rId7"/>
    <p:sldId id="317" r:id="rId8"/>
    <p:sldId id="318" r:id="rId9"/>
    <p:sldId id="316" r:id="rId10"/>
    <p:sldId id="305" r:id="rId11"/>
    <p:sldId id="319" r:id="rId12"/>
    <p:sldId id="307" r:id="rId13"/>
    <p:sldId id="320" r:id="rId14"/>
    <p:sldId id="308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2012-05-17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b/b7/Asbestos_fibres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//upload.wikimedia.org/wikipedia/commons/c/cd/Asbestos_with_muscovit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//upload.wikimedia.org/wikipedia/commons/b/b1/Asbestos1USGOV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//upload.wikimedia.org/wikipedia/commons/2/2c/Blue_asbestos.jpg" TargetMode="Externa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2.bp.blogspot.com/_SbGSSRU5LeE/SRcovVs3unI/AAAAAAAABXw/pp5I2biD0Cw/s1600-h/phoenix+tile+iranian+1270s+from+met+museum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db.com/title/tt0070239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Ch.4. Asbestos in the Environment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Introduction</a:t>
            </a:r>
          </a:p>
          <a:p>
            <a:r>
              <a:rPr lang="en-US" altLang="ko-KR" dirty="0" smtClean="0"/>
              <a:t>Properties </a:t>
            </a:r>
            <a:r>
              <a:rPr lang="en-US" altLang="ko-KR" dirty="0" smtClean="0"/>
              <a:t>and </a:t>
            </a:r>
            <a:r>
              <a:rPr lang="en-US" altLang="ko-KR" dirty="0" smtClean="0"/>
              <a:t>uses</a:t>
            </a:r>
            <a:endParaRPr lang="en-US" altLang="ko-KR" dirty="0" smtClean="0"/>
          </a:p>
          <a:p>
            <a:r>
              <a:rPr lang="en-US" altLang="ko-KR" dirty="0" smtClean="0"/>
              <a:t>Brief history</a:t>
            </a:r>
          </a:p>
          <a:p>
            <a:r>
              <a:rPr lang="en-US" altLang="ko-KR" dirty="0" smtClean="0"/>
              <a:t>Environmental </a:t>
            </a:r>
            <a:r>
              <a:rPr lang="en-US" altLang="ko-KR" dirty="0" smtClean="0"/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15616" y="33265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Asbestos production and consumption</a:t>
            </a:r>
            <a:endParaRPr lang="ko-KR" altLang="en-US" dirty="0"/>
          </a:p>
        </p:txBody>
      </p:sp>
      <p:pic>
        <p:nvPicPr>
          <p:cNvPr id="6" name="_x77759328" descr="EMB00000d5c01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5256212" cy="477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722294"/>
            <a:ext cx="3413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Global production (10,000 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53" y="1988840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Japan (ton/year)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2276872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China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564904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Korea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/>
          <a:lstStyle/>
          <a:p>
            <a:pPr lvl="1"/>
            <a:r>
              <a:rPr lang="en-US" altLang="ko-KR" dirty="0" smtClean="0"/>
              <a:t>Now, the usage of asbestos is banned or limited in most countries</a:t>
            </a:r>
          </a:p>
          <a:p>
            <a:pPr lvl="1"/>
            <a:r>
              <a:rPr lang="en-US" altLang="ko-KR" dirty="0" smtClean="0"/>
              <a:t>For Korea,</a:t>
            </a:r>
          </a:p>
          <a:p>
            <a:pPr lvl="2"/>
            <a:r>
              <a:rPr lang="en-US" altLang="ko-KR" dirty="0" smtClean="0"/>
              <a:t>From 2009.09, asbestos is banned to be used in any industrial product</a:t>
            </a:r>
          </a:p>
          <a:p>
            <a:pPr lvl="2"/>
            <a:r>
              <a:rPr lang="en-US" altLang="ko-KR" dirty="0" smtClean="0"/>
              <a:t>From 2007.07, any product containing asbestos is banned to import, produce, or use.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57"/>
          <p:cNvGraphicFramePr>
            <a:graphicFrameLocks noGrp="1"/>
          </p:cNvGraphicFramePr>
          <p:nvPr/>
        </p:nvGraphicFramePr>
        <p:xfrm>
          <a:off x="1187624" y="764704"/>
          <a:ext cx="7129462" cy="4754880"/>
        </p:xfrm>
        <a:graphic>
          <a:graphicData uri="http://schemas.openxmlformats.org/drawingml/2006/table">
            <a:tbl>
              <a:tblPr/>
              <a:tblGrid>
                <a:gridCol w="3381375"/>
                <a:gridCol w="3748087"/>
              </a:tblGrid>
              <a:tr h="3492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Asbestos Resources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Country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Reserve Base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(By Principal Countries)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 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Brazil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Moderate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Canada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China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Kazakhstan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Russia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USA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Zimbabwe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Moderate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Other Countries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Total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4925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Source :</a:t>
                      </a:r>
                      <a:r>
                        <a:rPr kumimoji="1" lang="en-US" altLang="ko-KR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Mineral Commodity Summaries, 2004.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283"/>
          <p:cNvGraphicFramePr>
            <a:graphicFrameLocks noGrp="1"/>
          </p:cNvGraphicFramePr>
          <p:nvPr/>
        </p:nvGraphicFramePr>
        <p:xfrm>
          <a:off x="755650" y="836613"/>
          <a:ext cx="7416800" cy="4608516"/>
        </p:xfrm>
        <a:graphic>
          <a:graphicData uri="http://schemas.openxmlformats.org/drawingml/2006/table">
            <a:tbl>
              <a:tblPr/>
              <a:tblGrid>
                <a:gridCol w="2836863"/>
                <a:gridCol w="2019300"/>
                <a:gridCol w="1579562"/>
                <a:gridCol w="981075"/>
              </a:tblGrid>
              <a:tr h="3762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Asbestos Producers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Country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2001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2002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2003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(By Principal Countries)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Production of Asbestos(in '000' tonnes)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Brazil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173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195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231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Canada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262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216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174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China 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258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220(e)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210(e)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Kazakhstan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271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291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353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Russia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735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775(e)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878(e)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Zimbabwe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119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168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130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Other Countries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82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135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24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Total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1900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</a:tr>
              <a:tr h="376238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Source :</a:t>
                      </a:r>
                      <a:r>
                        <a:rPr kumimoji="1" lang="en-US" altLang="ko-KR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World Mineral Production. 1999-2003.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sbestos_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3334"/>
            <a:ext cx="3960440" cy="638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088232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3200" dirty="0" smtClean="0"/>
              <a:t>Introduction</a:t>
            </a:r>
            <a:endParaRPr lang="en-US" altLang="ko-KR" sz="3200" dirty="0" smtClean="0"/>
          </a:p>
          <a:p>
            <a:pPr lvl="1"/>
            <a:r>
              <a:rPr lang="en-US" altLang="ko-KR" dirty="0" smtClean="0">
                <a:ea typeface="휴먼모음T" pitchFamily="18" charset="-127"/>
              </a:rPr>
              <a:t>Asbestos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en-US" altLang="ko-KR" dirty="0" err="1" smtClean="0">
                <a:latin typeface="Symbol" pitchFamily="18" charset="2"/>
                <a:ea typeface="휴먼모음T" pitchFamily="18" charset="-127"/>
              </a:rPr>
              <a:t>asbestoz</a:t>
            </a:r>
            <a:r>
              <a:rPr lang="en-US" altLang="ko-KR" dirty="0" smtClean="0">
                <a:latin typeface="Symbol" pitchFamily="18" charset="2"/>
                <a:ea typeface="휴먼모음T" pitchFamily="18" charset="-127"/>
              </a:rPr>
              <a:t> </a:t>
            </a:r>
            <a:r>
              <a:rPr lang="en-US" altLang="ko-KR" dirty="0" smtClean="0">
                <a:latin typeface="Symbol" pitchFamily="18" charset="2"/>
                <a:ea typeface="휴먼모음T" pitchFamily="18" charset="-127"/>
              </a:rPr>
              <a:t> </a:t>
            </a:r>
            <a:r>
              <a:rPr lang="en-US" altLang="ko-KR" dirty="0" smtClean="0">
                <a:ea typeface="휴먼모음T" pitchFamily="18" charset="-127"/>
              </a:rPr>
              <a:t>“</a:t>
            </a:r>
            <a:r>
              <a:rPr lang="en-US" altLang="ko-KR" dirty="0" err="1" smtClean="0">
                <a:ea typeface="휴먼모음T" pitchFamily="18" charset="-127"/>
              </a:rPr>
              <a:t>inquenchable</a:t>
            </a:r>
            <a:r>
              <a:rPr lang="en-US" altLang="ko-KR" dirty="0" smtClean="0">
                <a:ea typeface="휴먼모음T" pitchFamily="18" charset="-127"/>
              </a:rPr>
              <a:t>” “inextinguishable”</a:t>
            </a:r>
            <a:endParaRPr lang="en-US" altLang="ko-KR" dirty="0" smtClean="0">
              <a:latin typeface="Symbol" pitchFamily="18" charset="2"/>
              <a:ea typeface="휴먼모음T" pitchFamily="18" charset="-127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Fibrous silicate minerals: s</a:t>
            </a:r>
            <a:r>
              <a:rPr lang="en-US" altLang="ko-KR" dirty="0" smtClean="0">
                <a:sym typeface="Wingdings" pitchFamily="2" charset="2"/>
              </a:rPr>
              <a:t>erpentine &amp; amphiboles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White, brown, blue &amp; others</a:t>
            </a:r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10242" name="Picture 2" descr="File:Asbestos with muscov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3037731" cy="35851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75656" y="6381328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tremolite</a:t>
            </a:r>
            <a:endParaRPr lang="ko-KR" altLang="en-US" sz="1000" dirty="0"/>
          </a:p>
        </p:txBody>
      </p:sp>
      <p:pic>
        <p:nvPicPr>
          <p:cNvPr id="10244" name="Picture 4" descr="File:Blue asbesto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780928"/>
            <a:ext cx="2736304" cy="184037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47864" y="4581128"/>
            <a:ext cx="7601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crocidolite</a:t>
            </a:r>
            <a:endParaRPr lang="ko-KR" altLang="en-US" sz="1000" dirty="0"/>
          </a:p>
        </p:txBody>
      </p:sp>
      <p:pic>
        <p:nvPicPr>
          <p:cNvPr id="10246" name="Picture 6" descr="File:Asbestos1USGOV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2780928"/>
            <a:ext cx="3429000" cy="26193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172400" y="5661248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chrysotile</a:t>
            </a:r>
            <a:endParaRPr lang="ko-KR" altLang="en-US" sz="1000" dirty="0"/>
          </a:p>
        </p:txBody>
      </p:sp>
      <p:pic>
        <p:nvPicPr>
          <p:cNvPr id="10248" name="Picture 8" descr="File:Asbestos fibre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4797152"/>
            <a:ext cx="2612363" cy="197327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228184" y="6021288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Asbestos </a:t>
            </a:r>
            <a:r>
              <a:rPr lang="en-US" altLang="ko-KR" sz="1000" dirty="0" err="1" smtClean="0"/>
              <a:t>fibre</a:t>
            </a:r>
            <a:endParaRPr lang="ko-KR" altLang="en-US" sz="1000" dirty="0"/>
          </a:p>
        </p:txBody>
      </p:sp>
      <p:sp>
        <p:nvSpPr>
          <p:cNvPr id="15" name="직사각형 14"/>
          <p:cNvSpPr/>
          <p:nvPr/>
        </p:nvSpPr>
        <p:spPr>
          <a:xfrm>
            <a:off x="6156176" y="6669360"/>
            <a:ext cx="25683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://en.wikipedia.org/wiki/Asbestos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Properties &amp; Use</a:t>
            </a:r>
            <a:endParaRPr lang="en-US" altLang="ko-KR" sz="3200" dirty="0" smtClean="0"/>
          </a:p>
          <a:p>
            <a:pPr lvl="1"/>
            <a:r>
              <a:rPr lang="en-US" altLang="ko-KR" dirty="0" smtClean="0">
                <a:ea typeface="휴먼모음T" pitchFamily="18" charset="-127"/>
              </a:rPr>
              <a:t>Properties:</a:t>
            </a:r>
          </a:p>
          <a:p>
            <a:pPr lvl="2"/>
            <a:r>
              <a:rPr lang="en-US" altLang="ko-KR" dirty="0" smtClean="0">
                <a:ea typeface="휴먼모음T" pitchFamily="18" charset="-127"/>
              </a:rPr>
              <a:t>Mineral: insulation (heat, electricity), resistance against fire &amp; chemical reaction, incombustibility</a:t>
            </a:r>
          </a:p>
          <a:p>
            <a:pPr lvl="2"/>
            <a:r>
              <a:rPr lang="en-US" altLang="ko-KR" dirty="0" err="1" smtClean="0">
                <a:ea typeface="휴먼모음T" pitchFamily="18" charset="-127"/>
              </a:rPr>
              <a:t>Fibre</a:t>
            </a:r>
            <a:r>
              <a:rPr lang="en-US" altLang="ko-KR" dirty="0" smtClean="0">
                <a:ea typeface="휴먼모음T" pitchFamily="18" charset="-127"/>
              </a:rPr>
              <a:t>: flexibility, capability of being woven, sound-absorbing</a:t>
            </a:r>
          </a:p>
          <a:p>
            <a:pPr lvl="1"/>
            <a:r>
              <a:rPr lang="en-US" altLang="ko-KR" dirty="0" smtClean="0">
                <a:ea typeface="휴먼모음T" pitchFamily="18" charset="-127"/>
              </a:rPr>
              <a:t>Uses</a:t>
            </a:r>
          </a:p>
          <a:p>
            <a:pPr lvl="2"/>
            <a:r>
              <a:rPr lang="en-US" altLang="ko-KR" dirty="0" smtClean="0">
                <a:ea typeface="휴먼모음T" pitchFamily="18" charset="-127"/>
              </a:rPr>
              <a:t>(See the table on the next page)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6"/>
          <p:cNvGraphicFramePr>
            <a:graphicFrameLocks noGrp="1"/>
          </p:cNvGraphicFramePr>
          <p:nvPr/>
        </p:nvGraphicFramePr>
        <p:xfrm>
          <a:off x="683568" y="1124744"/>
          <a:ext cx="7992244" cy="4037682"/>
        </p:xfrm>
        <a:graphic>
          <a:graphicData uri="http://schemas.openxmlformats.org/drawingml/2006/table">
            <a:tbl>
              <a:tblPr/>
              <a:tblGrid>
                <a:gridCol w="3111866"/>
                <a:gridCol w="4880378"/>
              </a:tblGrid>
              <a:tr h="4199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Properties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Application examples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88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Fire resistance,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flame </a:t>
                      </a:r>
                      <a:r>
                        <a:rPr kumimoji="1" lang="en-US" altLang="ko-K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retardance</a:t>
                      </a: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,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heat insulation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Building materials- interior and outside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Fire-proof materials, e.g. cloths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Seals for heaters and ovens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Heat insulators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74293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Electric insulation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Insulators for pipes and electrical devices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Commutators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06594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Resistance against chemical reactions (corrosion)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Chemical filters, Paints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Gaskets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Experimental apparatuses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199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Sound absorption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Sound absorbing board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153400" y="6133933"/>
            <a:ext cx="762000" cy="365125"/>
          </a:xfrm>
        </p:spPr>
        <p:txBody>
          <a:bodyPr/>
          <a:lstStyle/>
          <a:p>
            <a:fld id="{BA999193-B4F1-44A4-AD28-66B45DF34449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7467600" cy="4525963"/>
          </a:xfrm>
        </p:spPr>
        <p:txBody>
          <a:bodyPr/>
          <a:lstStyle/>
          <a:p>
            <a:r>
              <a:rPr lang="en-US" altLang="ko-KR" sz="2800" dirty="0" smtClean="0">
                <a:ea typeface="휴먼모음T" pitchFamily="18" charset="-127"/>
              </a:rPr>
              <a:t>Brief History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B.C. ca. 3,000 Scandinavian remains – used in porcelain and filler among the logs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1C : Greek island Evvoia – Asbestos mining </a:t>
            </a:r>
            <a:r>
              <a:rPr lang="en-US" altLang="ko-KR" sz="2400" dirty="0" err="1" smtClean="0">
                <a:ea typeface="휴먼모음T" pitchFamily="18" charset="-127"/>
              </a:rPr>
              <a:t>querry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Early Greek-Roman: </a:t>
            </a:r>
            <a:r>
              <a:rPr lang="en-US" altLang="ko-KR" sz="2400" dirty="0" err="1" smtClean="0">
                <a:ea typeface="휴먼모음T" pitchFamily="18" charset="-127"/>
              </a:rPr>
              <a:t>unflammable</a:t>
            </a:r>
            <a:r>
              <a:rPr lang="en-US" altLang="ko-KR" sz="2400" dirty="0" smtClean="0">
                <a:ea typeface="휴먼모음T" pitchFamily="18" charset="-127"/>
              </a:rPr>
              <a:t> clothes and building materials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>
                <a:ea typeface="휴먼모음T" pitchFamily="18" charset="-127"/>
              </a:rPr>
              <a:t>Pliny the </a:t>
            </a:r>
            <a:r>
              <a:rPr lang="en-US" altLang="ko-KR" sz="2400" dirty="0" smtClean="0">
                <a:ea typeface="휴먼모음T" pitchFamily="18" charset="-127"/>
              </a:rPr>
              <a:t>Elder: Thought to be used for the protection from the curse</a:t>
            </a:r>
            <a:endParaRPr lang="ko-KR" altLang="en-US" sz="2400" dirty="0">
              <a:ea typeface="휴먼모음T" pitchFamily="18" charset="-127"/>
            </a:endParaRPr>
          </a:p>
          <a:p>
            <a:pPr>
              <a:buFontTx/>
              <a:buNone/>
            </a:pPr>
            <a:endParaRPr lang="en-US" altLang="ko-KR" sz="2800" dirty="0">
              <a:ea typeface="휴먼모음T" pitchFamily="18" charset="-127"/>
            </a:endParaRPr>
          </a:p>
        </p:txBody>
      </p:sp>
      <p:pic>
        <p:nvPicPr>
          <p:cNvPr id="7172" name="Picture 4" descr="Evvo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24744"/>
            <a:ext cx="8066087" cy="4933950"/>
          </a:xfrm>
          <a:prstGeom prst="rect">
            <a:avLst/>
          </a:prstGeom>
          <a:noFill/>
        </p:spPr>
      </p:pic>
      <p:pic>
        <p:nvPicPr>
          <p:cNvPr id="7174" name="Picture 6" descr="Liv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924969"/>
            <a:ext cx="2619375" cy="3333750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524625" y="2924969"/>
            <a:ext cx="2619375" cy="11557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400" b="1">
                <a:latin typeface="Times New Roman" pitchFamily="18" charset="0"/>
                <a:ea typeface="굴림" pitchFamily="50" charset="-127"/>
              </a:rPr>
              <a:t>Pliny the Elder</a:t>
            </a:r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 (23-79),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a.k.a. Caius Plinius Secundus,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Gaius Plinius Secundis.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Author of the grand encyclopedia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"Naturalis Historiae".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880320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Ancient Egyptian: Used for </a:t>
            </a:r>
            <a:r>
              <a:rPr lang="en-US" altLang="ko-KR" dirty="0" err="1" smtClean="0"/>
              <a:t>Parao’s</a:t>
            </a:r>
            <a:r>
              <a:rPr lang="en-US" altLang="ko-KR" dirty="0" smtClean="0"/>
              <a:t> mummy</a:t>
            </a:r>
          </a:p>
          <a:p>
            <a:pPr lvl="1"/>
            <a:r>
              <a:rPr lang="en-US" altLang="ko-KR" dirty="0" smtClean="0"/>
              <a:t>Ancient Persian: Imported from China, Used for the cloths for deaths, thought as feather of </a:t>
            </a:r>
            <a:r>
              <a:rPr lang="en-US" altLang="ko-KR" dirty="0" err="1" smtClean="0"/>
              <a:t>saramanda</a:t>
            </a:r>
            <a:r>
              <a:rPr lang="en-US" altLang="ko-KR" dirty="0" smtClean="0"/>
              <a:t> (phoenix)</a:t>
            </a:r>
          </a:p>
          <a:p>
            <a:pPr lvl="1"/>
            <a:r>
              <a:rPr lang="en-US" altLang="ko-KR" dirty="0" smtClean="0"/>
              <a:t>Others: Lamp wick of tomb, Cure for itching</a:t>
            </a:r>
          </a:p>
          <a:p>
            <a:pPr lvl="1">
              <a:buNone/>
            </a:pPr>
            <a:r>
              <a:rPr lang="en-US" altLang="ko-KR" dirty="0" smtClean="0"/>
              <a:t> </a:t>
            </a:r>
            <a:endParaRPr lang="en-US" altLang="ko-KR" dirty="0" smtClean="0"/>
          </a:p>
          <a:p>
            <a:pPr lvl="2"/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4" name="Picture 5" descr="phoenix+tile+iranian+1270s+from+met+museu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3810000" cy="3600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3501008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Saramanda</a:t>
            </a:r>
            <a:r>
              <a:rPr lang="en-US" altLang="ko-KR" dirty="0" smtClean="0"/>
              <a:t> on a tile </a:t>
            </a:r>
          </a:p>
          <a:p>
            <a:r>
              <a:rPr lang="en-US" altLang="ko-KR" dirty="0" smtClean="0"/>
              <a:t>from ancient Iranian heritage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5292080" y="6237312"/>
            <a:ext cx="16305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latin typeface="Times New Roman" pitchFamily="18" charset="0"/>
                <a:ea typeface="굴림" pitchFamily="50" charset="-127"/>
              </a:rPr>
              <a:t>http://www.metmuseum.org</a:t>
            </a:r>
            <a:endParaRPr lang="en-US" altLang="ko-KR" sz="1000" dirty="0">
              <a:latin typeface="Times New Roman" pitchFamily="18" charset="0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880320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Marco Polo (1254-1324): “</a:t>
            </a:r>
            <a:r>
              <a:rPr lang="fr-FR" altLang="ko-KR" dirty="0" smtClean="0"/>
              <a:t>Livres </a:t>
            </a:r>
            <a:r>
              <a:rPr lang="fr-FR" altLang="ko-KR" dirty="0" smtClean="0"/>
              <a:t>des merveilles du </a:t>
            </a:r>
            <a:r>
              <a:rPr lang="fr-FR" altLang="ko-KR" dirty="0" smtClean="0"/>
              <a:t>monde</a:t>
            </a:r>
            <a:r>
              <a:rPr lang="en-US" altLang="ko-KR" dirty="0" smtClean="0"/>
              <a:t>” </a:t>
            </a:r>
            <a:r>
              <a:rPr lang="en-US" altLang="ko-KR" dirty="0" smtClean="0">
                <a:sym typeface="Wingdings" pitchFamily="2" charset="2"/>
              </a:rPr>
              <a:t> Clothes being cleaned in fire?</a:t>
            </a:r>
            <a:endParaRPr lang="en-US" altLang="ko-KR" dirty="0" smtClean="0"/>
          </a:p>
        </p:txBody>
      </p:sp>
      <p:pic>
        <p:nvPicPr>
          <p:cNvPr id="7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2619375" cy="320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8050-18DB-4EE7-8CB1-703C2990DCBD}" type="slidenum">
              <a:rPr lang="en-US" altLang="ko-KR"/>
              <a:pPr/>
              <a:t>8</a:t>
            </a:fld>
            <a:endParaRPr lang="en-US" altLang="ko-K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4525962"/>
          </a:xfrm>
        </p:spPr>
        <p:txBody>
          <a:bodyPr/>
          <a:lstStyle/>
          <a:p>
            <a:pPr lvl="1"/>
            <a:r>
              <a:rPr lang="en-US" altLang="ko-KR" sz="2400" dirty="0" smtClean="0">
                <a:ea typeface="휴먼모음T" pitchFamily="18" charset="-127"/>
              </a:rPr>
              <a:t>In medieval times, asbestos was frequently used for the insulation of armor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Some fraud merchants made cross with asbestos and deceive people with it as if that was a part of the cross on which Jesus Christ was nailed (hung, executed)</a:t>
            </a:r>
            <a:endParaRPr lang="en-US" altLang="ko-KR" sz="2400" dirty="0">
              <a:ea typeface="휴먼모음T" pitchFamily="18" charset="-127"/>
            </a:endParaRPr>
          </a:p>
        </p:txBody>
      </p:sp>
      <p:pic>
        <p:nvPicPr>
          <p:cNvPr id="11269" name="Picture 5" descr="bodyhar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3429000" cy="4619625"/>
          </a:xfrm>
          <a:prstGeom prst="rect">
            <a:avLst/>
          </a:prstGeom>
          <a:noFill/>
        </p:spPr>
      </p:pic>
      <p:pic>
        <p:nvPicPr>
          <p:cNvPr id="11271" name="Picture 7" descr="From the film Jesus Christ Supersta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133303"/>
            <a:ext cx="552450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/>
          <a:lstStyle/>
          <a:p>
            <a:pPr lvl="1"/>
            <a:r>
              <a:rPr lang="en-US" altLang="ko-KR" dirty="0" smtClean="0"/>
              <a:t>19C: Industrial revolution also trigger modern application of asbestos</a:t>
            </a:r>
          </a:p>
          <a:p>
            <a:pPr lvl="2"/>
            <a:r>
              <a:rPr lang="en-US" altLang="ko-KR" dirty="0" smtClean="0"/>
              <a:t>Used as heat insulator in USA &amp; Canada in 1860’s</a:t>
            </a:r>
          </a:p>
          <a:p>
            <a:pPr lvl="2"/>
            <a:r>
              <a:rPr lang="en-US" altLang="ko-KR" dirty="0" smtClean="0"/>
              <a:t>First commercial asbestos mine in Quebec, Canada, in 1879.</a:t>
            </a:r>
          </a:p>
          <a:p>
            <a:pPr lvl="1"/>
            <a:r>
              <a:rPr lang="en-US" altLang="ko-KR" dirty="0" smtClean="0"/>
              <a:t>20C: rapid increase of asbestos consumption</a:t>
            </a:r>
          </a:p>
          <a:p>
            <a:pPr lvl="1"/>
            <a:r>
              <a:rPr lang="en-US" altLang="ko-KR" dirty="0" smtClean="0"/>
              <a:t>After 1970’s: Health threats (hazards) by asbestos became obvious </a:t>
            </a:r>
            <a:r>
              <a:rPr lang="en-US" altLang="ko-KR" dirty="0" smtClean="0">
                <a:sym typeface="Wingdings" pitchFamily="2" charset="2"/>
              </a:rPr>
              <a:t> invoke lot of regulations against asbestos usage. Ban of asbestos </a:t>
            </a:r>
            <a:r>
              <a:rPr lang="en-US" altLang="ko-KR" dirty="0" err="1" smtClean="0">
                <a:sym typeface="Wingdings" pitchFamily="2" charset="2"/>
              </a:rPr>
              <a:t>usgae</a:t>
            </a:r>
            <a:r>
              <a:rPr lang="en-US" altLang="ko-KR" dirty="0" smtClean="0">
                <a:sym typeface="Wingdings" pitchFamily="2" charset="2"/>
              </a:rPr>
              <a:t>  Sudden decrease of asbestos consumption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1283</TotalTime>
  <Words>572</Words>
  <Application>Microsoft Office PowerPoint</Application>
  <PresentationFormat>화면 슬라이드 쇼(4:3)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테크닉</vt:lpstr>
      <vt:lpstr>Ch.4. Asbestos in the Environment 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124</cp:revision>
  <dcterms:created xsi:type="dcterms:W3CDTF">2012-02-18T07:01:10Z</dcterms:created>
  <dcterms:modified xsi:type="dcterms:W3CDTF">2012-05-17T01:24:41Z</dcterms:modified>
</cp:coreProperties>
</file>